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0" r:id="rId4"/>
    <p:sldId id="257" r:id="rId5"/>
    <p:sldId id="258" r:id="rId6"/>
    <p:sldId id="261" r:id="rId7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3F965-C2DF-462D-822A-68E25E4CDE20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218C4-317D-435B-BBDD-DD85F666DA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9620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218C4-317D-435B-BBDD-DD85F666DA2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3494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218C4-317D-435B-BBDD-DD85F666DA2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023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218C4-317D-435B-BBDD-DD85F666DA2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691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218C4-317D-435B-BBDD-DD85F666DA2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6466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5218C4-317D-435B-BBDD-DD85F666DA2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6230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16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0330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0210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5542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8005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2848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23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7990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49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20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86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309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397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36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559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577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173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00F2D61-7B4A-481B-97B6-BED4C6A9E93E}" type="datetimeFigureOut">
              <a:rPr lang="pl-PL" smtClean="0"/>
              <a:t>14.07.2025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45773EA-97CF-45CC-8E75-F0C68012BC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10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AD8231-EE8A-70C2-ED6E-22FD42A643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KRYZYSY</a:t>
            </a:r>
            <a:br>
              <a:rPr lang="pl-PL" dirty="0"/>
            </a:br>
            <a:r>
              <a:rPr lang="pl-PL" dirty="0"/>
              <a:t>EMOCJONALNE </a:t>
            </a:r>
            <a:br>
              <a:rPr lang="pl-PL" dirty="0"/>
            </a:br>
            <a:r>
              <a:rPr lang="pl-PL" dirty="0"/>
              <a:t>DZIECI I MŁODZIEŻY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597AD49-026D-2268-93CC-653160E87C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>
                <a:solidFill>
                  <a:schemeClr val="tx1"/>
                </a:solidFill>
              </a:rPr>
              <a:t>CO ROBIĆ, KIEDY I JAK REAGOWAĆ I GDZIE SZUKAĆ POMOCY?</a:t>
            </a:r>
          </a:p>
        </p:txBody>
      </p:sp>
    </p:spTree>
    <p:extLst>
      <p:ext uri="{BB962C8B-B14F-4D97-AF65-F5344CB8AC3E}">
        <p14:creationId xmlns:p14="http://schemas.microsoft.com/office/powerpoint/2010/main" val="78577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343CC5-2EC0-BBD5-1D9E-268A67135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730804" cy="5084064"/>
          </a:xfrm>
        </p:spPr>
        <p:txBody>
          <a:bodyPr>
            <a:normAutofit/>
          </a:bodyPr>
          <a:lstStyle/>
          <a:p>
            <a:endParaRPr lang="pl-PL" dirty="0"/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</a:rPr>
              <a:t>Zadzwoń na Anonimową Linię Pomocy, gdy:</a:t>
            </a:r>
          </a:p>
          <a:p>
            <a:pPr marL="0" indent="0" algn="ctr">
              <a:buNone/>
            </a:pPr>
            <a:endParaRPr lang="pl-PL" b="1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Szukasz wyjścia z trudnych sytuacji, także kryzysowych</a:t>
            </a:r>
          </a:p>
          <a:p>
            <a:r>
              <a:rPr lang="pl-PL" dirty="0">
                <a:solidFill>
                  <a:schemeClr val="tx1"/>
                </a:solidFill>
              </a:rPr>
              <a:t>Niepokoi Cię to, co dzieje się w Twojej relacji z inną osobą</a:t>
            </a:r>
          </a:p>
          <a:p>
            <a:r>
              <a:rPr lang="pl-PL" dirty="0">
                <a:solidFill>
                  <a:schemeClr val="tx1"/>
                </a:solidFill>
              </a:rPr>
              <a:t>Potrzebujesz wysłuchania</a:t>
            </a:r>
          </a:p>
          <a:p>
            <a:r>
              <a:rPr lang="pl-PL" dirty="0">
                <a:solidFill>
                  <a:schemeClr val="tx1"/>
                </a:solidFill>
              </a:rPr>
              <a:t>Zauważasz niewłaściwe zachowania u siebie i chcesz im zaradzić</a:t>
            </a:r>
          </a:p>
          <a:p>
            <a:r>
              <a:rPr lang="pl-PL" dirty="0">
                <a:solidFill>
                  <a:schemeClr val="tx1"/>
                </a:solidFill>
              </a:rPr>
              <a:t>Chcesz pomóc bliskiej osobie w kryzysie</a:t>
            </a:r>
          </a:p>
          <a:p>
            <a:r>
              <a:rPr lang="pl-PL" dirty="0">
                <a:solidFill>
                  <a:schemeClr val="tx1"/>
                </a:solidFill>
              </a:rPr>
              <a:t>Nie masz kogo zapytać o tematy związane z bezpieczeństwem i seksualnością</a:t>
            </a:r>
          </a:p>
          <a:p>
            <a:r>
              <a:rPr lang="pl-PL" dirty="0">
                <a:solidFill>
                  <a:schemeClr val="tx1"/>
                </a:solidFill>
              </a:rPr>
              <a:t>Zawsze, gdy potrzebujesz pomocy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786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E91AD9-1608-4B46-C2B1-EDAEA482F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410764" cy="4626864"/>
          </a:xfrm>
        </p:spPr>
        <p:txBody>
          <a:bodyPr/>
          <a:lstStyle/>
          <a:p>
            <a:pPr marL="0" indent="0" algn="ctr">
              <a:buNone/>
            </a:pPr>
            <a:r>
              <a:rPr lang="pl-PL" sz="3200" b="1" dirty="0">
                <a:solidFill>
                  <a:schemeClr val="tx1"/>
                </a:solidFill>
              </a:rPr>
              <a:t>Kiedy i jak reagować? </a:t>
            </a:r>
          </a:p>
          <a:p>
            <a:pPr marL="0" indent="0" algn="ctr">
              <a:buNone/>
            </a:pPr>
            <a:endParaRPr lang="pl-PL" sz="3200" b="1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Reagować najlepiej zanim pojawią się kryzysy. </a:t>
            </a:r>
          </a:p>
          <a:p>
            <a:r>
              <a:rPr lang="pl-PL" dirty="0">
                <a:solidFill>
                  <a:schemeClr val="tx1"/>
                </a:solidFill>
              </a:rPr>
              <a:t>Reaguj, gdy się martwisz!</a:t>
            </a:r>
          </a:p>
          <a:p>
            <a:r>
              <a:rPr lang="pl-PL" dirty="0">
                <a:solidFill>
                  <a:schemeClr val="tx1"/>
                </a:solidFill>
              </a:rPr>
              <a:t>Profilaktyka ma kluczowe znaczenie. </a:t>
            </a:r>
          </a:p>
          <a:p>
            <a:r>
              <a:rPr lang="pl-PL" dirty="0">
                <a:solidFill>
                  <a:schemeClr val="tx1"/>
                </a:solidFill>
              </a:rPr>
              <a:t>Uczmy się słuchać i rozmawiać.</a:t>
            </a:r>
          </a:p>
        </p:txBody>
      </p:sp>
    </p:spTree>
    <p:extLst>
      <p:ext uri="{BB962C8B-B14F-4D97-AF65-F5344CB8AC3E}">
        <p14:creationId xmlns:p14="http://schemas.microsoft.com/office/powerpoint/2010/main" val="282791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0AE297-3D8D-FB4C-2D53-5B7F1639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2173900"/>
            <a:ext cx="10707624" cy="4126316"/>
          </a:xfrm>
        </p:spPr>
        <p:txBody>
          <a:bodyPr/>
          <a:lstStyle/>
          <a:p>
            <a:r>
              <a:rPr lang="pl-PL" dirty="0"/>
              <a:t>Całodobowy Punkt Zgłoszeniowo – Koordynacyjny</a:t>
            </a:r>
            <a:br>
              <a:rPr lang="pl-PL" dirty="0"/>
            </a:br>
            <a:r>
              <a:rPr lang="pl-PL" dirty="0"/>
              <a:t>SP ZOZ Szpital Specjalistyczny MSWiA w Jeleniej Górze</a:t>
            </a:r>
            <a:br>
              <a:rPr lang="pl-PL" dirty="0"/>
            </a:br>
            <a:r>
              <a:rPr lang="pl-PL" dirty="0"/>
              <a:t>ul. Cieplicka 69-71, budynek „A” – parter</a:t>
            </a:r>
            <a:br>
              <a:rPr lang="pl-PL" dirty="0"/>
            </a:br>
            <a:r>
              <a:rPr lang="pl-PL" dirty="0"/>
              <a:t>tel.: (075) 64 35 748, e-mail: pzk@sczp.eu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CEC0B7-59CF-28AD-7D70-6A0FE7A64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1"/>
            <a:ext cx="10818940" cy="1591056"/>
          </a:xfrm>
        </p:spPr>
        <p:txBody>
          <a:bodyPr/>
          <a:lstStyle/>
          <a:p>
            <a:pPr marL="0" indent="0" algn="ctr">
              <a:buNone/>
            </a:pPr>
            <a:r>
              <a:rPr lang="pl-PL" b="1" u="sng" dirty="0">
                <a:solidFill>
                  <a:schemeClr val="tx1"/>
                </a:solidFill>
              </a:rPr>
              <a:t>Coraz więcej dzieci i nastolatków zmaga się z problemami psychicznymi  </a:t>
            </a:r>
          </a:p>
          <a:p>
            <a:pPr marL="0" indent="0" algn="ctr">
              <a:buNone/>
            </a:pPr>
            <a:r>
              <a:rPr lang="pl-PL" b="1" u="sng" dirty="0">
                <a:solidFill>
                  <a:schemeClr val="tx1"/>
                </a:solidFill>
              </a:rPr>
              <a:t>oraz emocjonalnymi, które wymagają specjalistycznej pomocy.</a:t>
            </a:r>
          </a:p>
          <a:p>
            <a:pPr marL="0" indent="0" algn="ctr">
              <a:buNone/>
            </a:pPr>
            <a:r>
              <a:rPr lang="pl-PL" b="1" u="sng" dirty="0">
                <a:solidFill>
                  <a:schemeClr val="tx1"/>
                </a:solidFill>
              </a:rPr>
              <a:t>GDZIE MOŻNA OTRZYMAĆ POMOC: 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804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D09FA7-AC34-3C18-4FAB-125625E0F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28016"/>
            <a:ext cx="10416604" cy="646480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u="sng" dirty="0">
                <a:solidFill>
                  <a:schemeClr val="tx1"/>
                </a:solidFill>
              </a:rPr>
              <a:t>Telefony wsparcia</a:t>
            </a:r>
          </a:p>
          <a:p>
            <a:pPr marL="0" indent="0" algn="ctr">
              <a:buNone/>
            </a:pPr>
            <a:endParaRPr lang="pl-PL" b="1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</a:rPr>
              <a:t>Fachową, bezpłatną pomoc psychologiczną 7 dni w tygodniu i przez 24 godziny na dobę, uzyskasz dzwoniąc pod numer:</a:t>
            </a:r>
          </a:p>
          <a:p>
            <a:pPr marL="0" indent="0" algn="ctr">
              <a:buNone/>
            </a:pPr>
            <a:endParaRPr lang="pl-PL" dirty="0">
              <a:solidFill>
                <a:schemeClr val="tx1"/>
              </a:solidFill>
            </a:endParaRPr>
          </a:p>
          <a:p>
            <a:pPr lvl="0"/>
            <a:r>
              <a:rPr lang="pl-PL" b="1" dirty="0">
                <a:solidFill>
                  <a:schemeClr val="tx1"/>
                </a:solidFill>
              </a:rPr>
              <a:t>116 111 </a:t>
            </a:r>
            <a:r>
              <a:rPr lang="pl-PL" dirty="0">
                <a:solidFill>
                  <a:schemeClr val="tx1"/>
                </a:solidFill>
              </a:rPr>
              <a:t>– telefon zaufania dla dzieci i młodzieży Fundacji Dajemy Dzieciom Siłę</a:t>
            </a:r>
          </a:p>
          <a:p>
            <a:r>
              <a:rPr lang="pl-PL" b="1" dirty="0">
                <a:solidFill>
                  <a:schemeClr val="tx1"/>
                </a:solidFill>
              </a:rPr>
              <a:t>116 123 - </a:t>
            </a:r>
            <a:r>
              <a:rPr lang="pl-PL" dirty="0">
                <a:solidFill>
                  <a:schemeClr val="tx1"/>
                </a:solidFill>
              </a:rPr>
              <a:t>Bezpłatny kryzysowy telefon zaufania dla dorosłych</a:t>
            </a:r>
          </a:p>
          <a:p>
            <a:r>
              <a:rPr lang="pl-PL" b="1" dirty="0">
                <a:solidFill>
                  <a:schemeClr val="tx1"/>
                </a:solidFill>
              </a:rPr>
              <a:t>22 484 88 01</a:t>
            </a:r>
            <a:r>
              <a:rPr lang="pl-PL" dirty="0">
                <a:solidFill>
                  <a:schemeClr val="tx1"/>
                </a:solidFill>
              </a:rPr>
              <a:t>  Antydepresyjny telefon zaufania 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                     (od poniedziałku do środy  od 15:00 do 20:00)</a:t>
            </a:r>
          </a:p>
          <a:p>
            <a:r>
              <a:rPr lang="pl-PL" b="1" dirty="0">
                <a:solidFill>
                  <a:schemeClr val="tx1"/>
                </a:solidFill>
              </a:rPr>
              <a:t>800 108 108   </a:t>
            </a:r>
            <a:r>
              <a:rPr lang="pl-PL" dirty="0">
                <a:solidFill>
                  <a:schemeClr val="tx1"/>
                </a:solidFill>
              </a:rPr>
              <a:t>Wsparcie dla osób po stracie bliskich będących w żałobie 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                     (od  poniedziałku do piątku od 14:00 do 20:00 )</a:t>
            </a:r>
          </a:p>
          <a:p>
            <a:r>
              <a:rPr lang="pl-PL" b="1" dirty="0">
                <a:solidFill>
                  <a:schemeClr val="tx1"/>
                </a:solidFill>
              </a:rPr>
              <a:t>800 111 123   </a:t>
            </a:r>
            <a:r>
              <a:rPr lang="pl-PL" dirty="0">
                <a:solidFill>
                  <a:schemeClr val="tx1"/>
                </a:solidFill>
              </a:rPr>
              <a:t>Tumbo Pomaga pomoc dzieciom i młodzieży w żałobie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                     ( od poniedziałku do piątku   od 12:00 do 18:00 )</a:t>
            </a:r>
            <a:endParaRPr lang="pl-PL" b="1" dirty="0">
              <a:solidFill>
                <a:schemeClr val="tx1"/>
              </a:solidFill>
            </a:endParaRPr>
          </a:p>
          <a:p>
            <a:pPr lvl="0"/>
            <a:r>
              <a:rPr lang="pl-PL" b="1" dirty="0">
                <a:solidFill>
                  <a:schemeClr val="tx1"/>
                </a:solidFill>
              </a:rPr>
              <a:t>800 12 12 12</a:t>
            </a:r>
            <a:r>
              <a:rPr lang="pl-PL" dirty="0">
                <a:solidFill>
                  <a:schemeClr val="tx1"/>
                </a:solidFill>
              </a:rPr>
              <a:t> – dziecięcy telefon zaufania Rzecznika Praw Dziecka. Mogą dzwonić</a:t>
            </a:r>
          </a:p>
          <a:p>
            <a:pPr marL="0" lvl="0" indent="0">
              <a:buNone/>
            </a:pPr>
            <a:r>
              <a:rPr lang="pl-PL" dirty="0">
                <a:solidFill>
                  <a:schemeClr val="tx1"/>
                </a:solidFill>
              </a:rPr>
              <a:t>                    również osoby dorosłe, aby zgłosić problemy dzieci</a:t>
            </a:r>
          </a:p>
          <a:p>
            <a:pPr lvl="0"/>
            <a:r>
              <a:rPr lang="pl-PL" b="1" dirty="0">
                <a:solidFill>
                  <a:schemeClr val="tx1"/>
                </a:solidFill>
              </a:rPr>
              <a:t>800 12 00 02</a:t>
            </a:r>
            <a:r>
              <a:rPr lang="pl-PL" dirty="0">
                <a:solidFill>
                  <a:schemeClr val="tx1"/>
                </a:solidFill>
              </a:rPr>
              <a:t> – ogólnopolski telefon dla ofiar przemocy w rodzinie „Niebieska Linia"</a:t>
            </a:r>
          </a:p>
          <a:p>
            <a:pPr lvl="0"/>
            <a:r>
              <a:rPr lang="pl-PL" b="1" dirty="0">
                <a:solidFill>
                  <a:schemeClr val="tx1"/>
                </a:solidFill>
              </a:rPr>
              <a:t>112</a:t>
            </a:r>
            <a:r>
              <a:rPr lang="pl-PL" dirty="0">
                <a:solidFill>
                  <a:schemeClr val="tx1"/>
                </a:solidFill>
              </a:rPr>
              <a:t> - numer alarmowy w sytuacjach zagrożenia zdrowia i życia.</a:t>
            </a:r>
          </a:p>
          <a:p>
            <a:r>
              <a:rPr lang="pl-PL" b="1" dirty="0">
                <a:solidFill>
                  <a:schemeClr val="tx1"/>
                </a:solidFill>
              </a:rPr>
              <a:t>800 70 2222 - </a:t>
            </a:r>
            <a:r>
              <a:rPr lang="pl-PL" dirty="0">
                <a:solidFill>
                  <a:schemeClr val="tx1"/>
                </a:solidFill>
              </a:rPr>
              <a:t>Centrum Wsparcia dla osób w kryzysie emocjonalnym</a:t>
            </a:r>
          </a:p>
        </p:txBody>
      </p:sp>
    </p:spTree>
    <p:extLst>
      <p:ext uri="{BB962C8B-B14F-4D97-AF65-F5344CB8AC3E}">
        <p14:creationId xmlns:p14="http://schemas.microsoft.com/office/powerpoint/2010/main" val="1103091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AEBC76-1B78-102C-F03E-9F2DB10CB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990140" cy="551383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</a:rPr>
              <a:t> Pomocowe strony internetowe:</a:t>
            </a: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</a:rPr>
              <a:t> </a:t>
            </a:r>
          </a:p>
          <a:p>
            <a:r>
              <a:rPr lang="pl-PL" dirty="0">
                <a:solidFill>
                  <a:schemeClr val="tx1"/>
                </a:solidFill>
              </a:rPr>
              <a:t>→ pokonackryzys.pl</a:t>
            </a:r>
          </a:p>
          <a:p>
            <a:r>
              <a:rPr lang="pl-PL" dirty="0">
                <a:solidFill>
                  <a:schemeClr val="tx1"/>
                </a:solidFill>
              </a:rPr>
              <a:t>→ liniawsparcia.pl</a:t>
            </a:r>
          </a:p>
          <a:p>
            <a:r>
              <a:rPr lang="pl-PL" dirty="0">
                <a:solidFill>
                  <a:schemeClr val="tx1"/>
                </a:solidFill>
              </a:rPr>
              <a:t>→ pogotowieduchowe.pl</a:t>
            </a:r>
          </a:p>
          <a:p>
            <a:r>
              <a:rPr lang="pl-PL" dirty="0">
                <a:solidFill>
                  <a:schemeClr val="tx1"/>
                </a:solidFill>
              </a:rPr>
              <a:t>→ zwjr.pl</a:t>
            </a:r>
          </a:p>
          <a:p>
            <a:r>
              <a:rPr lang="pl-PL" dirty="0">
                <a:solidFill>
                  <a:schemeClr val="tx1"/>
                </a:solidFill>
              </a:rPr>
              <a:t>→ sluchamynieoceniamy.pl</a:t>
            </a:r>
          </a:p>
          <a:p>
            <a:r>
              <a:rPr lang="pl-PL" dirty="0">
                <a:solidFill>
                  <a:schemeClr val="tx1"/>
                </a:solidFill>
              </a:rPr>
              <a:t>→ monar.org</a:t>
            </a:r>
          </a:p>
          <a:p>
            <a:r>
              <a:rPr lang="pl-PL" dirty="0">
                <a:solidFill>
                  <a:schemeClr val="tx1"/>
                </a:solidFill>
              </a:rPr>
              <a:t>→ niebieskalinia.org</a:t>
            </a:r>
          </a:p>
          <a:p>
            <a:r>
              <a:rPr lang="pl-PL" dirty="0">
                <a:solidFill>
                  <a:schemeClr val="tx1"/>
                </a:solidFill>
              </a:rPr>
              <a:t>→ czp.org.pl</a:t>
            </a:r>
          </a:p>
          <a:p>
            <a:r>
              <a:rPr lang="pl-PL" dirty="0">
                <a:solidFill>
                  <a:schemeClr val="tx1"/>
                </a:solidFill>
              </a:rPr>
              <a:t>→ psychologia.edu.pl</a:t>
            </a:r>
          </a:p>
          <a:p>
            <a:r>
              <a:rPr lang="pl-PL" dirty="0">
                <a:solidFill>
                  <a:schemeClr val="tx1"/>
                </a:solidFill>
              </a:rPr>
              <a:t>→ przyjaciele.org</a:t>
            </a:r>
          </a:p>
          <a:p>
            <a:r>
              <a:rPr lang="pl-PL" dirty="0">
                <a:solidFill>
                  <a:schemeClr val="tx1"/>
                </a:solidFill>
              </a:rPr>
              <a:t>→ wiecjestem.us.edu.pl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141</TotalTime>
  <Words>409</Words>
  <Application>Microsoft Office PowerPoint</Application>
  <PresentationFormat>Panoramiczny</PresentationFormat>
  <Paragraphs>60</Paragraphs>
  <Slides>6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Wingdings 3</vt:lpstr>
      <vt:lpstr>Wycinek</vt:lpstr>
      <vt:lpstr>KRYZYSY EMOCJONALNE  DZIECI I MŁODZIEŻY</vt:lpstr>
      <vt:lpstr>Prezentacja programu PowerPoint</vt:lpstr>
      <vt:lpstr>Prezentacja programu PowerPoint</vt:lpstr>
      <vt:lpstr>Całodobowy Punkt Zgłoszeniowo – Koordynacyjny SP ZOZ Szpital Specjalistyczny MSWiA w Jeleniej Górze ul. Cieplicka 69-71, budynek „A” – parter tel.: (075) 64 35 748, e-mail: pzk@sczp.eu 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gopsjezow@wp.pl</dc:creator>
  <cp:lastModifiedBy>gopsjezow@wp.pl</cp:lastModifiedBy>
  <cp:revision>9</cp:revision>
  <cp:lastPrinted>2025-07-14T06:55:15Z</cp:lastPrinted>
  <dcterms:created xsi:type="dcterms:W3CDTF">2025-07-11T10:52:26Z</dcterms:created>
  <dcterms:modified xsi:type="dcterms:W3CDTF">2025-07-14T07:32:02Z</dcterms:modified>
</cp:coreProperties>
</file>